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537" r:id="rId2"/>
    <p:sldId id="516" r:id="rId3"/>
    <p:sldId id="407" r:id="rId4"/>
    <p:sldId id="544" r:id="rId5"/>
    <p:sldId id="545" r:id="rId6"/>
    <p:sldId id="546" r:id="rId7"/>
    <p:sldId id="583" r:id="rId8"/>
    <p:sldId id="584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62" r:id="rId19"/>
    <p:sldId id="563" r:id="rId20"/>
    <p:sldId id="564" r:id="rId21"/>
    <p:sldId id="558" r:id="rId22"/>
    <p:sldId id="576" r:id="rId23"/>
    <p:sldId id="533" r:id="rId24"/>
    <p:sldId id="535" r:id="rId25"/>
    <p:sldId id="534" r:id="rId26"/>
    <p:sldId id="538" r:id="rId27"/>
    <p:sldId id="539" r:id="rId28"/>
    <p:sldId id="540" r:id="rId29"/>
    <p:sldId id="541" r:id="rId30"/>
    <p:sldId id="542" r:id="rId31"/>
    <p:sldId id="543" r:id="rId32"/>
    <p:sldId id="566" r:id="rId33"/>
    <p:sldId id="283" r:id="rId34"/>
    <p:sldId id="284" r:id="rId35"/>
    <p:sldId id="285" r:id="rId36"/>
    <p:sldId id="577" r:id="rId37"/>
    <p:sldId id="585" r:id="rId38"/>
    <p:sldId id="579" r:id="rId39"/>
    <p:sldId id="586" r:id="rId40"/>
    <p:sldId id="548" r:id="rId41"/>
    <p:sldId id="58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64"/>
    <p:restoredTop sz="94672"/>
  </p:normalViewPr>
  <p:slideViewPr>
    <p:cSldViewPr snapToGrid="0" snapToObjects="1">
      <p:cViewPr varScale="1">
        <p:scale>
          <a:sx n="90" d="100"/>
          <a:sy n="90" d="100"/>
        </p:scale>
        <p:origin x="21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C14-5F1F-C546-9E46-5B7427D2AE22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A2F6-A1EE-CF47-987A-7DD0E562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4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sz="2000" dirty="0"/>
              <a:t>Due to grain boundary migration, the average grain size goes up with time during annealing/heat treating</a:t>
            </a:r>
          </a:p>
          <a:p>
            <a:r>
              <a:rPr lang="en-US" sz="2000" dirty="0"/>
              <a:t>As grain boundaries migrate, some grains grow and some shrink</a:t>
            </a:r>
          </a:p>
          <a:p>
            <a:r>
              <a:rPr lang="en-US" sz="2000" dirty="0"/>
              <a:t>Shrinking grains eventually disappear</a:t>
            </a:r>
          </a:p>
          <a:p>
            <a:r>
              <a:rPr lang="en-US" sz="2000" dirty="0"/>
              <a:t>The average grain volume</a:t>
            </a:r>
          </a:p>
          <a:p>
            <a:r>
              <a:rPr lang="en-US" sz="2000" dirty="0"/>
              <a:t>Therefore, as </a:t>
            </a:r>
            <a:r>
              <a:rPr lang="en-US" sz="2000" dirty="0" err="1"/>
              <a:t>N</a:t>
            </a:r>
            <a:r>
              <a:rPr lang="en-US" sz="2000" baseline="-25000" dirty="0" err="1"/>
              <a:t>grains</a:t>
            </a:r>
            <a:r>
              <a:rPr lang="en-US" sz="2000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42588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grain boundary mobility is a function of temperature and </a:t>
            </a:r>
            <a:r>
              <a:rPr lang="en-US" sz="2000" dirty="0" err="1"/>
              <a:t>GrB</a:t>
            </a:r>
            <a:r>
              <a:rPr lang="en-US" sz="2000" dirty="0"/>
              <a:t> type</a:t>
            </a:r>
          </a:p>
          <a:p>
            <a:r>
              <a:rPr lang="en-US" sz="2000" dirty="0"/>
              <a:t>The grain boundary mobility is determined according to</a:t>
            </a:r>
          </a:p>
          <a:p>
            <a:pPr lvl="1"/>
            <a:r>
              <a:rPr lang="en-US" sz="2000" dirty="0"/>
              <a:t>                         m</a:t>
            </a:r>
            <a:r>
              <a:rPr lang="en-US" sz="2000" baseline="30000" dirty="0"/>
              <a:t>4</a:t>
            </a:r>
            <a:r>
              <a:rPr lang="en-US" sz="2000" dirty="0"/>
              <a:t>/(J s)</a:t>
            </a:r>
          </a:p>
          <a:p>
            <a:pPr lvl="1"/>
            <a:r>
              <a:rPr lang="en-US" sz="2000" dirty="0"/>
              <a:t>k</a:t>
            </a:r>
            <a:r>
              <a:rPr lang="en-US" sz="2000" baseline="-25000" dirty="0"/>
              <a:t>b</a:t>
            </a:r>
            <a:r>
              <a:rPr lang="en-US" sz="2000" dirty="0"/>
              <a:t> = 8.6173e-5 eV/K is the Boltzmann constant</a:t>
            </a:r>
          </a:p>
          <a:p>
            <a:r>
              <a:rPr lang="en-US" sz="2000" dirty="0"/>
              <a:t>Both the pre-factor M</a:t>
            </a:r>
            <a:r>
              <a:rPr lang="en-US" sz="2000" baseline="-25000" dirty="0"/>
              <a:t>0</a:t>
            </a:r>
            <a:r>
              <a:rPr lang="en-US" sz="2000" dirty="0"/>
              <a:t> and the activation energy Q change as a function of the grain boundary misorientation</a:t>
            </a:r>
          </a:p>
          <a:p>
            <a:r>
              <a:rPr lang="en-US" sz="2000" dirty="0"/>
              <a:t>We often use an average grain boundary for a material, taken from polycrystal measurements-&gt; UO2: M</a:t>
            </a:r>
            <a:r>
              <a:rPr lang="en-US" sz="2000" baseline="-25000" dirty="0"/>
              <a:t>0</a:t>
            </a:r>
            <a:r>
              <a:rPr lang="en-US" sz="2000" dirty="0"/>
              <a:t> (m</a:t>
            </a:r>
            <a:r>
              <a:rPr lang="en-US" sz="2000" baseline="30000" dirty="0"/>
              <a:t>4</a:t>
            </a:r>
            <a:r>
              <a:rPr lang="en-US" sz="2000" dirty="0"/>
              <a:t> /J-s) = </a:t>
            </a:r>
            <a:r>
              <a:rPr lang="is-IS" sz="2000" dirty="0"/>
              <a:t>4.6</a:t>
            </a:r>
            <a:r>
              <a:rPr lang="tr-TR" sz="2000" dirty="0"/>
              <a:t>e-09, </a:t>
            </a:r>
            <a:r>
              <a:rPr lang="tr-TR" sz="2000" dirty="0" err="1"/>
              <a:t>Q</a:t>
            </a:r>
            <a:r>
              <a:rPr lang="tr-TR" sz="2000" dirty="0"/>
              <a:t> (</a:t>
            </a:r>
            <a:r>
              <a:rPr lang="tr-TR" sz="2000" dirty="0" err="1"/>
              <a:t>eV</a:t>
            </a:r>
            <a:r>
              <a:rPr lang="tr-TR" sz="2000" dirty="0"/>
              <a:t>) = </a:t>
            </a:r>
            <a:r>
              <a:rPr lang="en-US" sz="2000" dirty="0"/>
              <a:t>2.77</a:t>
            </a:r>
          </a:p>
          <a:p>
            <a:r>
              <a:rPr lang="en-US" sz="2000" dirty="0"/>
              <a:t>What is the mobility of UO</a:t>
            </a:r>
            <a:r>
              <a:rPr lang="en-US" sz="2000" baseline="-25000" dirty="0"/>
              <a:t>2</a:t>
            </a:r>
            <a:r>
              <a:rPr lang="en-US" sz="2000" dirty="0"/>
              <a:t> at 1600 K? </a:t>
            </a:r>
          </a:p>
          <a:p>
            <a:pPr lvl="1"/>
            <a:r>
              <a:rPr lang="en-US" sz="2000" dirty="0"/>
              <a:t>M</a:t>
            </a:r>
            <a:r>
              <a:rPr lang="en-US" sz="2000" baseline="-25000" dirty="0"/>
              <a:t>GB</a:t>
            </a:r>
            <a:r>
              <a:rPr lang="en-US" sz="2000" dirty="0"/>
              <a:t> = 4.6e-9*</a:t>
            </a:r>
            <a:r>
              <a:rPr lang="en-US" sz="2000" dirty="0" err="1"/>
              <a:t>exp</a:t>
            </a:r>
            <a:r>
              <a:rPr lang="en-US" sz="2000" dirty="0"/>
              <a:t>(-2.77/(1600*8.6173303e-5)=</a:t>
            </a:r>
            <a:r>
              <a:rPr lang="it-IT" sz="2000" dirty="0"/>
              <a:t> 8.7e-18 </a:t>
            </a:r>
            <a:r>
              <a:rPr lang="en-US" sz="2000" dirty="0"/>
              <a:t>m</a:t>
            </a:r>
            <a:r>
              <a:rPr lang="en-US" sz="2000" baseline="30000" dirty="0"/>
              <a:t>4</a:t>
            </a:r>
            <a:r>
              <a:rPr lang="en-US" sz="2000" dirty="0"/>
              <a:t>/J-s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50" y="2901045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There are various driving forces for grain growth</a:t>
                </a:r>
              </a:p>
              <a:p>
                <a:r>
                  <a:rPr lang="en-US" sz="2000" dirty="0"/>
                  <a:t>The most common driving force is the reduction of grain boundary energy</a:t>
                </a:r>
              </a:p>
              <a:p>
                <a:pPr lvl="1"/>
                <a:r>
                  <a:rPr lang="en-US" sz="2000" dirty="0"/>
                  <a:t>                 , where </a:t>
                </a:r>
                <a:r>
                  <a:rPr lang="en-US" sz="2000" dirty="0" err="1"/>
                  <a:t>γ</a:t>
                </a:r>
                <a:r>
                  <a:rPr lang="en-US" sz="2000" baseline="-25000" dirty="0" err="1"/>
                  <a:t>GB</a:t>
                </a:r>
                <a:r>
                  <a:rPr lang="en-US" sz="2000" dirty="0"/>
                  <a:t> is the GB energy and R is the radius of curvature</a:t>
                </a:r>
              </a:p>
              <a:p>
                <a:pPr lvl="1"/>
                <a:r>
                  <a:rPr lang="en-US" sz="2000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sz="2000" dirty="0"/>
                  <a:t>It also causes larger grains to grow at the expense of smaller ones</a:t>
                </a:r>
              </a:p>
              <a:p>
                <a:r>
                  <a:rPr lang="en-US" sz="2000" dirty="0"/>
                  <a:t>Other driving forces include</a:t>
                </a:r>
              </a:p>
              <a:p>
                <a:pPr lvl="1"/>
                <a:r>
                  <a:rPr lang="en-US" sz="2000" dirty="0"/>
                  <a:t>Temperature gradients</a:t>
                </a:r>
              </a:p>
              <a:p>
                <a:pPr lvl="1"/>
                <a:r>
                  <a:rPr lang="en-US" sz="2000" dirty="0"/>
                  <a:t>Elastic energy gradients</a:t>
                </a:r>
              </a:p>
              <a:p>
                <a:pPr lvl="1"/>
                <a:r>
                  <a:rPr lang="en-US" sz="2000" dirty="0"/>
                  <a:t>Dislocation energy gradients</a:t>
                </a:r>
              </a:p>
              <a:p>
                <a:r>
                  <a:rPr lang="en-US" sz="2000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462" t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/>
          </a:bodyPr>
          <a:lstStyle/>
          <a:p>
            <a:r>
              <a:rPr lang="en-US" sz="2000" dirty="0"/>
              <a:t>Grain boundary motion is inhibited by pores, precipitates, solute atoms, etc.</a:t>
            </a:r>
          </a:p>
          <a:p>
            <a:r>
              <a:rPr lang="en-US" sz="2000" dirty="0"/>
              <a:t>Solute atoms (whether in interstitial sites or vacancies) can decrease the grain boundary mobility.</a:t>
            </a:r>
          </a:p>
          <a:p>
            <a:pPr lvl="1"/>
            <a:r>
              <a:rPr lang="en-US" sz="2000" dirty="0"/>
              <a:t>This is called </a:t>
            </a:r>
            <a:r>
              <a:rPr lang="en-US" sz="2000" b="1" dirty="0"/>
              <a:t>Solute Drag</a:t>
            </a:r>
          </a:p>
          <a:p>
            <a:pPr lvl="1"/>
            <a:r>
              <a:rPr lang="en-US" sz="2000" dirty="0"/>
              <a:t>Even a small concentration of impurities can decrease the mobility by 3 to 4 orders of magnitude</a:t>
            </a:r>
          </a:p>
          <a:p>
            <a:r>
              <a:rPr lang="en-US" sz="2000" dirty="0"/>
              <a:t>Particles and pores resist grain boundary motion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/>
          </a:bodyPr>
          <a:lstStyle/>
          <a:p>
            <a:r>
              <a:rPr lang="en-US" sz="2000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sz="2000" dirty="0"/>
              <a:t>An empirical relation to describe densification has been built as a function of </a:t>
            </a:r>
          </a:p>
          <a:p>
            <a:pPr lvl="1"/>
            <a:r>
              <a:rPr lang="en-US" sz="2000" dirty="0"/>
              <a:t>β - Burnup (in FIMA)</a:t>
            </a:r>
          </a:p>
          <a:p>
            <a:pPr lvl="1"/>
            <a:r>
              <a:rPr lang="en-US" sz="2000" dirty="0"/>
              <a:t>Δρ</a:t>
            </a:r>
            <a:r>
              <a:rPr lang="en-US" sz="2000" baseline="-25000" dirty="0"/>
              <a:t>0</a:t>
            </a:r>
            <a:r>
              <a:rPr lang="en-US" sz="2000" dirty="0"/>
              <a:t> – Total densification that can occur ~ 0.01</a:t>
            </a:r>
          </a:p>
          <a:p>
            <a:pPr lvl="1"/>
            <a:r>
              <a:rPr lang="en-US" sz="2000" dirty="0"/>
              <a:t>β</a:t>
            </a:r>
            <a:r>
              <a:rPr lang="en-US" sz="2000" baseline="-25000" dirty="0"/>
              <a:t>D</a:t>
            </a:r>
            <a:r>
              <a:rPr lang="en-US" sz="2000" dirty="0"/>
              <a:t> – Burnup at which densification stops ~5 MWD/</a:t>
            </a:r>
            <a:r>
              <a:rPr lang="en-US" sz="2000" dirty="0" err="1"/>
              <a:t>kgU</a:t>
            </a:r>
            <a:r>
              <a:rPr lang="en-US" sz="2000" dirty="0"/>
              <a:t>, ~0.005 FIMA</a:t>
            </a:r>
          </a:p>
          <a:p>
            <a:pPr lvl="1"/>
            <a:r>
              <a:rPr lang="en-US" sz="2000" dirty="0"/>
              <a:t>C</a:t>
            </a:r>
            <a:r>
              <a:rPr lang="en-US" sz="2000" baseline="-25000" dirty="0"/>
              <a:t>D</a:t>
            </a:r>
            <a:r>
              <a:rPr lang="en-US" sz="2000" dirty="0"/>
              <a:t> = </a:t>
            </a:r>
            <a:r>
              <a:rPr lang="is-IS" sz="2000" dirty="0"/>
              <a:t>7.235 − 0.0086 (T − 25) for T &lt; 750C and CD = 1 for T ≥ 750C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5982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~950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36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DFF3-E58B-B146-BCE3-A43817B9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C9FA-451C-AC4F-ADF5-351E29B2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7779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is an ionic compound that must have balanced charges</a:t>
            </a:r>
          </a:p>
          <a:p>
            <a:r>
              <a:rPr lang="en-US" dirty="0"/>
              <a:t>What is the charge of a typical oxygen ion?</a:t>
            </a:r>
          </a:p>
          <a:p>
            <a:pPr lvl="1"/>
            <a:r>
              <a:rPr lang="en-US" dirty="0"/>
              <a:t>O</a:t>
            </a:r>
            <a:r>
              <a:rPr lang="en-US" baseline="30000" dirty="0"/>
              <a:t>2-</a:t>
            </a:r>
          </a:p>
          <a:p>
            <a:r>
              <a:rPr lang="en-US" sz="2200" dirty="0"/>
              <a:t>Uranium valance states</a:t>
            </a:r>
          </a:p>
          <a:p>
            <a:pPr lvl="1"/>
            <a:r>
              <a:rPr lang="en-US" dirty="0"/>
              <a:t>Possible:  U</a:t>
            </a:r>
            <a:r>
              <a:rPr lang="en-US" baseline="30000" dirty="0"/>
              <a:t>3+</a:t>
            </a:r>
            <a:r>
              <a:rPr lang="en-US" dirty="0"/>
              <a:t>,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  <a:endParaRPr lang="en-US" dirty="0"/>
          </a:p>
          <a:p>
            <a:pPr lvl="1"/>
            <a:r>
              <a:rPr lang="en-US" dirty="0"/>
              <a:t>Most stable: 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</a:p>
          <a:p>
            <a:pPr lvl="1"/>
            <a:r>
              <a:rPr lang="en-US" dirty="0"/>
              <a:t>Beyond UO2, can have U4O9, U3O8, UO3</a:t>
            </a:r>
          </a:p>
          <a:p>
            <a:r>
              <a:rPr lang="en-US" dirty="0"/>
              <a:t>The structure is very stable all the way up to the melting temperature and down to extremely low temperatures, even with irradiation damage</a:t>
            </a:r>
          </a:p>
          <a:p>
            <a:r>
              <a:rPr lang="en-US" dirty="0"/>
              <a:t>There is space in the uranium lattice that can accommodate 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0EE1F-BA2C-8841-B9B2-3A759C6D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A66D6-9877-C742-9705-99925E3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2342234"/>
            <a:ext cx="2942207" cy="2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221F-1537-8F40-9633-747DE954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O/M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533A-69FC-7A4B-B7C0-5B1BFC16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476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ratio of oxygen to uranium metal (O/M ratio) can vary</a:t>
            </a:r>
          </a:p>
          <a:p>
            <a:r>
              <a:rPr lang="en-US" sz="2000" dirty="0"/>
              <a:t>This is the stoichiometry</a:t>
            </a:r>
          </a:p>
          <a:p>
            <a:r>
              <a:rPr lang="en-US" sz="2000" dirty="0"/>
              <a:t>The homogeneity range of uranium dioxide extends to both hypo- and </a:t>
            </a:r>
            <a:r>
              <a:rPr lang="en-US" sz="2000" dirty="0" err="1"/>
              <a:t>hyperstoichiometric</a:t>
            </a:r>
            <a:r>
              <a:rPr lang="en-US" sz="2000" dirty="0"/>
              <a:t> compositions in oxygen</a:t>
            </a:r>
          </a:p>
          <a:p>
            <a:r>
              <a:rPr lang="en-US" sz="2000" dirty="0"/>
              <a:t>The minimum and maximum oxygen contents in the dioxide correspond to the compounds with the formula of respectively UO</a:t>
            </a:r>
            <a:r>
              <a:rPr lang="en-US" sz="2000" baseline="-25000" dirty="0"/>
              <a:t>1.67</a:t>
            </a:r>
            <a:r>
              <a:rPr lang="en-US" sz="2000" dirty="0"/>
              <a:t> at 2720 K and UO</a:t>
            </a:r>
            <a:r>
              <a:rPr lang="en-US" sz="2000" baseline="-25000" dirty="0"/>
              <a:t>2.25</a:t>
            </a:r>
            <a:r>
              <a:rPr lang="en-US" sz="2000" dirty="0"/>
              <a:t> at approximately 2030 K</a:t>
            </a:r>
          </a:p>
          <a:p>
            <a:r>
              <a:rPr lang="en-US" sz="2000" dirty="0"/>
              <a:t>Will the O/M ratio go up or down during reactor operation?</a:t>
            </a:r>
          </a:p>
          <a:p>
            <a:pPr lvl="1"/>
            <a:r>
              <a:rPr lang="en-US" sz="2000" dirty="0"/>
              <a:t>It is complicated, because of the formation of fission products that also react with the oxygen, and O interaction with Zr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413-5012-E244-B057-262BEE0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9EC57A29-14B2-364D-812E-0E953FF9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5076" y="1798993"/>
            <a:ext cx="3709123" cy="455735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23711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A80-3A7B-854C-9CB0-FA06D4F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B08F-5F98-6940-AA96-E5383E8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70600" cy="3965670"/>
          </a:xfrm>
        </p:spPr>
        <p:txBody>
          <a:bodyPr/>
          <a:lstStyle/>
          <a:p>
            <a:r>
              <a:rPr lang="en-US" sz="2000" dirty="0"/>
              <a:t>The crystal structure of UO</a:t>
            </a:r>
            <a:r>
              <a:rPr lang="en-US" sz="2000" baseline="-25000" dirty="0"/>
              <a:t>2</a:t>
            </a:r>
            <a:r>
              <a:rPr lang="en-US" sz="2000" dirty="0"/>
              <a:t> can accommodate extra oxygen</a:t>
            </a:r>
          </a:p>
          <a:p>
            <a:r>
              <a:rPr lang="en-US" sz="2000" dirty="0"/>
              <a:t>Excess oxygen resides at interstitial locations</a:t>
            </a:r>
          </a:p>
          <a:p>
            <a:r>
              <a:rPr lang="en-US" sz="2000" dirty="0"/>
              <a:t>Oxygen in neighboring sites is displaced</a:t>
            </a:r>
          </a:p>
          <a:p>
            <a:r>
              <a:rPr lang="en-US" sz="2000" dirty="0"/>
              <a:t>Cation valence increases to maintain electrical neutrality</a:t>
            </a:r>
          </a:p>
          <a:p>
            <a:r>
              <a:rPr lang="en-US" sz="2000" dirty="0"/>
              <a:t>Fuel fabricated to be nearly stoichiometric; i.e., UO2.00± because:</a:t>
            </a:r>
          </a:p>
          <a:p>
            <a:pPr lvl="1"/>
            <a:r>
              <a:rPr lang="en-US" sz="2000" dirty="0"/>
              <a:t>It is the most stable</a:t>
            </a:r>
          </a:p>
          <a:p>
            <a:pPr lvl="1"/>
            <a:r>
              <a:rPr lang="en-US" sz="2000" dirty="0"/>
              <a:t>It has the highest melting temperature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DBCF-FCBF-9F42-8DD6-41331E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F67A4-FC9F-8A44-9633-BEE710A4913C}"/>
              </a:ext>
            </a:extLst>
          </p:cNvPr>
          <p:cNvGrpSpPr/>
          <p:nvPr/>
        </p:nvGrpSpPr>
        <p:grpSpPr>
          <a:xfrm>
            <a:off x="6850966" y="2289996"/>
            <a:ext cx="4395779" cy="3836169"/>
            <a:chOff x="2374110" y="764704"/>
            <a:chExt cx="4395779" cy="383616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78C5330-CDB0-554E-9316-160E846B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110" y="764704"/>
              <a:ext cx="4395779" cy="38164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BBCF2-7D74-0D44-892A-9D3002BB1E26}"/>
                </a:ext>
              </a:extLst>
            </p:cNvPr>
            <p:cNvSpPr/>
            <p:nvPr/>
          </p:nvSpPr>
          <p:spPr>
            <a:xfrm>
              <a:off x="5220072" y="4293096"/>
              <a:ext cx="1531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Arial Narrow" pitchFamily="34" charset="0"/>
                </a:rPr>
                <a:t>[after </a:t>
              </a:r>
              <a:r>
                <a:rPr lang="en-GB" sz="1400" dirty="0" err="1">
                  <a:latin typeface="Arial Narrow" pitchFamily="34" charset="0"/>
                </a:rPr>
                <a:t>Olander</a:t>
              </a:r>
              <a:r>
                <a:rPr lang="en-GB" sz="1400" dirty="0">
                  <a:latin typeface="Arial Narrow" pitchFamily="34" charset="0"/>
                </a:rPr>
                <a:t>, 1976]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74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A47-80DE-E44D-B626-C4652141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FCD49-AC87-ED46-B568-B7504759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1512" cy="3965670"/>
          </a:xfrm>
        </p:spPr>
        <p:txBody>
          <a:bodyPr/>
          <a:lstStyle/>
          <a:p>
            <a:r>
              <a:rPr lang="en-US" sz="2000" dirty="0"/>
              <a:t>As fission products form, the valence state of the uranium can change</a:t>
            </a:r>
          </a:p>
          <a:p>
            <a:r>
              <a:rPr lang="en-US" sz="2000" dirty="0"/>
              <a:t>Typical valence of soluble fission products is M</a:t>
            </a:r>
            <a:r>
              <a:rPr lang="en-US" sz="2000" baseline="30000" dirty="0"/>
              <a:t>3+</a:t>
            </a:r>
            <a:endParaRPr lang="en-US" sz="2000" dirty="0"/>
          </a:p>
          <a:p>
            <a:r>
              <a:rPr lang="en-US" sz="2000" dirty="0"/>
              <a:t>The uranium valence state changes to compensate</a:t>
            </a:r>
          </a:p>
          <a:p>
            <a:pPr lvl="1"/>
            <a:r>
              <a:rPr lang="en-US" sz="2000" dirty="0"/>
              <a:t>Oxygen liberated by fission</a:t>
            </a:r>
          </a:p>
          <a:p>
            <a:pPr lvl="1"/>
            <a:r>
              <a:rPr lang="en-US" sz="2000" dirty="0"/>
              <a:t>Fission products produced with M</a:t>
            </a:r>
            <a:r>
              <a:rPr lang="en-US" sz="2000" baseline="30000" dirty="0"/>
              <a:t>3+</a:t>
            </a:r>
            <a:r>
              <a:rPr lang="en-US" sz="2000" dirty="0"/>
              <a:t> valance state incorporated in fuel lattice</a:t>
            </a:r>
          </a:p>
          <a:p>
            <a:pPr lvl="1"/>
            <a:r>
              <a:rPr lang="en-US" sz="2000" dirty="0"/>
              <a:t>Uranium oxidizes from U</a:t>
            </a:r>
            <a:r>
              <a:rPr lang="en-US" sz="2000" baseline="30000" dirty="0"/>
              <a:t>4+</a:t>
            </a:r>
            <a:r>
              <a:rPr lang="en-US" sz="2000" dirty="0"/>
              <a:t> to U</a:t>
            </a:r>
            <a:r>
              <a:rPr lang="en-US" sz="2000" baseline="30000" dirty="0"/>
              <a:t>5+</a:t>
            </a:r>
            <a:r>
              <a:rPr lang="en-US" sz="2000" dirty="0"/>
              <a:t> or U</a:t>
            </a:r>
            <a:r>
              <a:rPr lang="en-US" sz="2000" baseline="30000" dirty="0"/>
              <a:t>6+</a:t>
            </a:r>
            <a:r>
              <a:rPr lang="en-US" sz="2000" dirty="0"/>
              <a:t> to maintain local electrical neutrality</a:t>
            </a:r>
            <a:endParaRPr lang="en-US" sz="2000" baseline="30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0DBB-6138-104B-B338-05583AEA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115BEB-7F51-9B4E-B38E-5F7C6396E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2288"/>
          <a:stretch/>
        </p:blipFill>
        <p:spPr bwMode="auto">
          <a:xfrm>
            <a:off x="7360920" y="2321325"/>
            <a:ext cx="3287394" cy="33108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80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sz="2000" dirty="0"/>
              <a:t>The oxygen potential is a measure of how free the oxygen is to escape/move around </a:t>
            </a:r>
          </a:p>
          <a:p>
            <a:r>
              <a:rPr lang="en-US" sz="2000" dirty="0"/>
              <a:t>Oxygen potential is defined as: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or, equivalently:</a:t>
            </a:r>
          </a:p>
          <a:p>
            <a:pPr lvl="1"/>
            <a:r>
              <a:rPr lang="en-US" sz="2000" dirty="0"/>
              <a:t>With 			= Chemical potential of oxygen</a:t>
            </a:r>
            <a:br>
              <a:rPr lang="en-US" sz="2000" dirty="0"/>
            </a:br>
            <a:r>
              <a:rPr lang="en-US" sz="2000" dirty="0"/>
              <a:t> in solution</a:t>
            </a:r>
          </a:p>
          <a:p>
            <a:pPr lvl="1"/>
            <a:r>
              <a:rPr lang="en-US" sz="2000" dirty="0"/>
              <a:t>        = Gibbs free energy of gaseous oxygen </a:t>
            </a:r>
            <a:br>
              <a:rPr lang="en-US" sz="2000" dirty="0"/>
            </a:br>
            <a:r>
              <a:rPr lang="en-US" sz="2000" dirty="0"/>
              <a:t>at temperature T and a standard pressure</a:t>
            </a:r>
            <a:br>
              <a:rPr lang="en-US" sz="2000" dirty="0"/>
            </a:br>
            <a:r>
              <a:rPr lang="en-US" sz="2000" dirty="0"/>
              <a:t>(1 atm)</a:t>
            </a:r>
          </a:p>
          <a:p>
            <a:r>
              <a:rPr lang="en-US" sz="2000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429000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2" y="2809166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21" t="10643" r="32188" b="6175"/>
          <a:stretch/>
        </p:blipFill>
        <p:spPr>
          <a:xfrm>
            <a:off x="2177393" y="3889330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6511" y="4548965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41200" progId="Equation.3">
                  <p:embed/>
                </p:oleObj>
              </mc:Choice>
              <mc:Fallback>
                <p:oleObj name="Equation" r:id="rId4" imgW="253800" imgH="241200" progId="Equation.3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CF4791C-FABD-2D42-A67A-3197BF50C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511" y="4548965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805411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oxygen potential  changes during irradiation, indicating change in the O/M ratio</a:t>
            </a:r>
          </a:p>
          <a:p>
            <a:r>
              <a:rPr lang="en-US" sz="2000" dirty="0"/>
              <a:t>Oxygen potential changes during irradiation due to</a:t>
            </a:r>
          </a:p>
          <a:p>
            <a:pPr lvl="1"/>
            <a:r>
              <a:rPr lang="en-US" sz="2000" dirty="0"/>
              <a:t>Liberation of oxygen by fission; Generation of fission products; Conversion of uranium to plutonium; Reaction of oxygen with U, Pu, fission products, and cladding</a:t>
            </a:r>
          </a:p>
          <a:p>
            <a:pPr marL="287338" indent="-287338"/>
            <a:r>
              <a:rPr lang="en-US" sz="2000" dirty="0"/>
              <a:t>Oxygen potential across pellet radius observed to be constant at the approximate value of Mo/MoO</a:t>
            </a:r>
            <a:r>
              <a:rPr lang="en-US" sz="2000" baseline="-25000" dirty="0"/>
              <a:t>2</a:t>
            </a:r>
            <a:r>
              <a:rPr lang="en-US" sz="2000" dirty="0"/>
              <a:t> reaction (from calculations)</a:t>
            </a:r>
          </a:p>
          <a:p>
            <a:pPr marL="287338" indent="-287338"/>
            <a:r>
              <a:rPr lang="en-US" sz="2000" dirty="0"/>
              <a:t>Mo serves as a buffer to the O potential, or a means of inferring what the oxygen potential may have been in the fuel from PIE</a:t>
            </a:r>
          </a:p>
          <a:p>
            <a:pPr marL="287338" indent="-287338"/>
            <a:r>
              <a:rPr lang="en-US" sz="2000" dirty="0"/>
              <a:t>Oxygen potential is low near the cladding, because the oxygen enters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5011" y="17890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4646" y="4077195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154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Properties/Behavior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/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chemistry/microstructure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D2D-14D3-3C2E-E772-9EA625F5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4472-204B-906F-E0EB-9C1C9AAF7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7056474" cy="4157664"/>
          </a:xfrm>
        </p:spPr>
        <p:txBody>
          <a:bodyPr/>
          <a:lstStyle/>
          <a:p>
            <a:r>
              <a:rPr lang="en-US" sz="2000" dirty="0"/>
              <a:t>There are continuous transitions between the  groups as the critical concentration conditions for new phase development are surpassed because of increased burnup</a:t>
            </a:r>
          </a:p>
          <a:p>
            <a:r>
              <a:rPr lang="en-US" sz="2000" dirty="0"/>
              <a:t>Not only are the absolute proportion of fission products accumulating with time, but the relative proportions are changing with respect to one another</a:t>
            </a:r>
          </a:p>
          <a:p>
            <a:r>
              <a:rPr lang="en-US" sz="2000" dirty="0"/>
              <a:t>Since fission releases two oxygen but only one metal atom, and not all metal atoms will react to bond the oxygen, the O/M ratio of the fuel slowly increases during burnup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4C4E0-051C-AEAD-CCF3-E39AF51C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1439-DC94-1D1F-F3A4-A05B2497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26" y="1968501"/>
            <a:ext cx="3939473" cy="43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58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3AF4-EB5E-7840-BE23-81DAA2F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AD57-D5D9-DB47-9E6A-2307D48D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7888" cy="3965670"/>
          </a:xfrm>
        </p:spPr>
        <p:txBody>
          <a:bodyPr/>
          <a:lstStyle/>
          <a:p>
            <a:r>
              <a:rPr lang="en-US" sz="2000" dirty="0"/>
              <a:t>With burnup, the liberated oxygen will associate with U, Pu, and La but may not be in sufficient supply to combine with Pd and other less oxidizing elements</a:t>
            </a:r>
          </a:p>
          <a:p>
            <a:r>
              <a:rPr lang="en-US" sz="2000" dirty="0"/>
              <a:t>If the Gibbs energy of formation of the given fission product lies below the fuel oxygen potential, the element will be capable of forming an oxide (Ce, Sr, Ba)</a:t>
            </a:r>
          </a:p>
          <a:p>
            <a:r>
              <a:rPr lang="en-US" sz="2000" dirty="0"/>
              <a:t>If the fission product point is above the chemical potential in the fuel, the fission product will exist as an element in the fuel (in a separate metallic phase) (Ru, Pd, Tc)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E32-B3C0-D541-BD27-9EBAEB21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80D5-3653-D04B-8C0E-AD7F33AD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88" y="1664415"/>
            <a:ext cx="4324034" cy="50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1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044D-FC32-A046-9A5D-DB6E25CE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Soluble/Insoluble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4E85-7BB8-334C-8368-9836E6D1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49931" cy="3965670"/>
          </a:xfrm>
        </p:spPr>
        <p:txBody>
          <a:bodyPr/>
          <a:lstStyle/>
          <a:p>
            <a:r>
              <a:rPr lang="en-US" sz="2000" dirty="0"/>
              <a:t>When a 4+ valence fission product (e.g.,Zr4+) enters the lattice, there is no change in the electrical neutrality</a:t>
            </a:r>
          </a:p>
          <a:p>
            <a:r>
              <a:rPr lang="en-US" sz="2000" dirty="0"/>
              <a:t>If the charge of the fission-product cation is lower than U+4, the site occupancy of the lattice is altered to achieve electrical neutrality</a:t>
            </a:r>
          </a:p>
          <a:p>
            <a:r>
              <a:rPr lang="en-US" sz="2000" dirty="0"/>
              <a:t>The alkaline earth cations Ba+ and Sr2+ have large ionic radii and form a separate oxide phase</a:t>
            </a:r>
          </a:p>
          <a:p>
            <a:r>
              <a:rPr lang="en-US" sz="2000" dirty="0"/>
              <a:t>Fission products that have limited solubility in UO2 will segregate to the grain boundaries and voids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E8F5B-82E8-7943-8390-95FB3271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606B6-B48E-664C-AAE4-F9AFAC5B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31" y="2160495"/>
            <a:ext cx="6332582" cy="1497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C4C1A-24A1-784F-8DA5-926A7746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08" y="3846887"/>
            <a:ext cx="5147365" cy="25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4137-2FA5-1F48-812B-C159F973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455-2421-D246-AEC9-2FF827FE6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products can be segregated because of their migration to specific locations such as intragranular segregations, grain boundaries, or pellet surfaces</a:t>
            </a:r>
          </a:p>
          <a:p>
            <a:r>
              <a:rPr lang="en-US" sz="2000" dirty="0"/>
              <a:t>Metallic inclusions are commonly observed in </a:t>
            </a:r>
            <a:r>
              <a:rPr lang="en-US" sz="2000" dirty="0" err="1"/>
              <a:t>ceramographs</a:t>
            </a:r>
            <a:r>
              <a:rPr lang="en-US" sz="2000" dirty="0"/>
              <a:t> from irradiated samples</a:t>
            </a:r>
          </a:p>
          <a:p>
            <a:r>
              <a:rPr lang="en-US" sz="2000" dirty="0"/>
              <a:t>They are formed by isotopes of Mo, Tc, Ru, Rh, Pd, Ag, Cd, In, Sn, Sb, and </a:t>
            </a:r>
            <a:r>
              <a:rPr lang="en-US" sz="2000" dirty="0" err="1"/>
              <a:t>Te</a:t>
            </a:r>
            <a:endParaRPr lang="en-US" sz="2000" dirty="0"/>
          </a:p>
          <a:p>
            <a:r>
              <a:rPr lang="en-US" sz="2000" dirty="0"/>
              <a:t>These inclusions are found at the surface of the grain boundaries and are associated, in general, with grain boundaries and intragranular 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15A0E-6DAE-0843-A920-8EDE866A95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Some of the components of these precipitates can be oxidized or reduced forming other compounds that can be released from the fuel matrix</a:t>
            </a:r>
          </a:p>
          <a:p>
            <a:r>
              <a:rPr lang="en-US" sz="2000" dirty="0"/>
              <a:t>Cs, Ru, </a:t>
            </a:r>
            <a:r>
              <a:rPr lang="en-US" sz="2000" dirty="0" err="1"/>
              <a:t>Te</a:t>
            </a:r>
            <a:r>
              <a:rPr lang="en-US" sz="2000" dirty="0"/>
              <a:t>, and Ba have been consistently found at the cracks in the pellet and on the clad inner surface</a:t>
            </a:r>
          </a:p>
          <a:p>
            <a:r>
              <a:rPr lang="en-US" sz="2000" dirty="0"/>
              <a:t>The white inclusions are metallic precipitates, which are composed of Mo, Tc, Rh, Ru, and Pd, form a quinary alloy in an hcp structure</a:t>
            </a:r>
          </a:p>
          <a:p>
            <a:r>
              <a:rPr lang="en-US" sz="2000" dirty="0"/>
              <a:t>A “gray oxide phase” perovskite structure containing different combinations of Ba, Cs, Zr, Mo, and U can also form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936A-4A3D-5240-8E54-0520C8FA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88C2-6F0F-D741-96F8-E12A2EB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D458-28E9-6B4D-BA5F-1C2FBD28E3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Xe release occurs at the central region of the pellet where the highest temperatures were achieved during irradiation</a:t>
            </a:r>
          </a:p>
          <a:p>
            <a:r>
              <a:rPr lang="en-US" sz="2000" dirty="0"/>
              <a:t>Volatile FPs are released from the fuel matrix similar to that of the noble gases</a:t>
            </a:r>
          </a:p>
          <a:p>
            <a:r>
              <a:rPr lang="en-US" sz="2000" dirty="0"/>
              <a:t>Volatile fission products in the gap can react among themselves, resulting in a changing chemical speciation</a:t>
            </a:r>
          </a:p>
          <a:p>
            <a:r>
              <a:rPr lang="en-US" sz="2000" dirty="0"/>
              <a:t>The kinetics of formation/decomposition of </a:t>
            </a:r>
            <a:r>
              <a:rPr lang="en-US" sz="2000" dirty="0" err="1"/>
              <a:t>CsI</a:t>
            </a:r>
            <a:r>
              <a:rPr lang="en-US" sz="2000" dirty="0"/>
              <a:t> and Zr iodides are possible factors in the mechanism of SCC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E91A8-80B2-504D-A4D1-919FE735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24489-6030-554B-9FF1-0A31882E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38" y="2198688"/>
            <a:ext cx="6329962" cy="31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7590-2875-4049-ADF3-6ADCF07B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Interaction with Zr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D8D9-540A-644B-869B-A782454B0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fragments will deposit on the inner surface of the cladding</a:t>
            </a:r>
          </a:p>
          <a:p>
            <a:r>
              <a:rPr lang="en-US" sz="2000" dirty="0"/>
              <a:t>Some of these species can diffuse into the cladding, while others can attack the cladding thereby initiating cracks that can later progress with the formation of through-wall cracks</a:t>
            </a:r>
          </a:p>
          <a:p>
            <a:r>
              <a:rPr lang="en-US" sz="2000" dirty="0"/>
              <a:t>Oxygen will diffuse into the cladding and contribute to its oxidation state</a:t>
            </a:r>
          </a:p>
          <a:p>
            <a:r>
              <a:rPr lang="en-US" sz="2000" dirty="0"/>
              <a:t>Measurements have shown deposits of Sr, Cs, Pu, and Am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A0382-82F4-AC4C-B83F-0CD592D8F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corrosion behavior of zirconium by </a:t>
            </a:r>
            <a:r>
              <a:rPr lang="en-US" sz="2000" dirty="0" err="1"/>
              <a:t>Te</a:t>
            </a:r>
            <a:r>
              <a:rPr lang="en-US" sz="2000" dirty="0"/>
              <a:t> has been reported </a:t>
            </a:r>
          </a:p>
          <a:p>
            <a:r>
              <a:rPr lang="en-US" sz="2000" dirty="0"/>
              <a:t>The chemical reaction between some corrosive fission products and the cladding can lead to PCI</a:t>
            </a:r>
          </a:p>
          <a:p>
            <a:r>
              <a:rPr lang="en-US" sz="2000" dirty="0"/>
              <a:t>Fission products such as Cs, Cd, or I can attack the cladding inducing crack initiation, which then progress through the cladding by intragranular and </a:t>
            </a:r>
            <a:r>
              <a:rPr lang="en-US" sz="2000" dirty="0" err="1"/>
              <a:t>transgranular</a:t>
            </a:r>
            <a:r>
              <a:rPr lang="en-US" sz="2000" dirty="0"/>
              <a:t> cracking modes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2F79E-24F4-C845-A1A0-75956FDF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2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356763" y="1677556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3D57-1AA8-F74C-BA01-B6672A33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4"/>
          <a:stretch/>
        </p:blipFill>
        <p:spPr>
          <a:xfrm>
            <a:off x="8429105" y="3836325"/>
            <a:ext cx="2934393" cy="288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</a:t>
            </a:r>
          </a:p>
          <a:p>
            <a:r>
              <a:rPr lang="en-US" sz="2000" dirty="0"/>
              <a:t>This can become more pronounced as the temperature is reduced</a:t>
            </a:r>
          </a:p>
          <a:p>
            <a:r>
              <a:rPr lang="en-US" sz="2000" dirty="0"/>
              <a:t>Grain boundary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boundaries. 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675784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</a:t>
            </a:r>
          </a:p>
          <a:p>
            <a:r>
              <a:rPr lang="en-US" sz="2000" dirty="0"/>
              <a:t>So, by changing grain size one changes barrier density, influencing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986516" cy="273726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5746</TotalTime>
  <Words>2869</Words>
  <Application>Microsoft Macintosh PowerPoint</Application>
  <PresentationFormat>Widescreen</PresentationFormat>
  <Paragraphs>322</Paragraphs>
  <Slides>41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 Narrow</vt:lpstr>
      <vt:lpstr>Calibri</vt:lpstr>
      <vt:lpstr>Cambria Math</vt:lpstr>
      <vt:lpstr>Times New Roman</vt:lpstr>
      <vt:lpstr>NCStateU-horizontal-left-logo</vt:lpstr>
      <vt:lpstr>Equation</vt:lpstr>
      <vt:lpstr>Nuclear Fuel Performance</vt:lpstr>
      <vt:lpstr>Last Time</vt:lpstr>
      <vt:lpstr>grain Properties/Behavior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  <vt:lpstr>Fuel chemistry</vt:lpstr>
      <vt:lpstr>Fuel Chemistry</vt:lpstr>
      <vt:lpstr>O/M ratio</vt:lpstr>
      <vt:lpstr>Excess O</vt:lpstr>
      <vt:lpstr>Incorporation of Fission Products</vt:lpstr>
      <vt:lpstr>Oxygen potential</vt:lpstr>
      <vt:lpstr>Oxygen potential</vt:lpstr>
      <vt:lpstr>Fuel Stoichiometry/Properties</vt:lpstr>
      <vt:lpstr>Fuel Stoichiometry/Properties</vt:lpstr>
      <vt:lpstr>Fuel Stoichiometry/Properties</vt:lpstr>
      <vt:lpstr>Fission products</vt:lpstr>
      <vt:lpstr>Fission Product Generation</vt:lpstr>
      <vt:lpstr>There are various types of fission products that form in the fuel</vt:lpstr>
      <vt:lpstr>All of the fission products impact the behavior of the fuel</vt:lpstr>
      <vt:lpstr>Fission Product Evolution</vt:lpstr>
      <vt:lpstr>Oxide Formation</vt:lpstr>
      <vt:lpstr>Soluble/Insoluble Fission Products</vt:lpstr>
      <vt:lpstr>Fission Product Segregation</vt:lpstr>
      <vt:lpstr>Volatile Fission Products</vt:lpstr>
      <vt:lpstr>FP Interaction with Zr Cladding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52</cp:revision>
  <dcterms:created xsi:type="dcterms:W3CDTF">2020-02-11T17:45:48Z</dcterms:created>
  <dcterms:modified xsi:type="dcterms:W3CDTF">2024-02-20T20:06:29Z</dcterms:modified>
</cp:coreProperties>
</file>